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28"/>
  </p:notesMasterIdLst>
  <p:sldIdLst>
    <p:sldId id="584" r:id="rId6"/>
    <p:sldId id="621" r:id="rId7"/>
    <p:sldId id="262" r:id="rId8"/>
    <p:sldId id="263" r:id="rId9"/>
    <p:sldId id="264" r:id="rId10"/>
    <p:sldId id="1068" r:id="rId11"/>
    <p:sldId id="645" r:id="rId12"/>
    <p:sldId id="632" r:id="rId13"/>
    <p:sldId id="1057" r:id="rId14"/>
    <p:sldId id="1050" r:id="rId15"/>
    <p:sldId id="668" r:id="rId16"/>
    <p:sldId id="676" r:id="rId17"/>
    <p:sldId id="677" r:id="rId18"/>
    <p:sldId id="671" r:id="rId19"/>
    <p:sldId id="674" r:id="rId20"/>
    <p:sldId id="1049" r:id="rId21"/>
    <p:sldId id="1051" r:id="rId22"/>
    <p:sldId id="1053" r:id="rId23"/>
    <p:sldId id="1054" r:id="rId24"/>
    <p:sldId id="1061" r:id="rId25"/>
    <p:sldId id="1067" r:id="rId26"/>
    <p:sldId id="6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5518739-23FF-2047-9B75-3C4CD8FDDD05}">
          <p14:sldIdLst>
            <p14:sldId id="584"/>
          </p14:sldIdLst>
        </p14:section>
        <p14:section name="Motivation &amp; Background" id="{7FB1911E-FC84-0743-BA1E-AD5AE0F7088E}">
          <p14:sldIdLst>
            <p14:sldId id="621"/>
            <p14:sldId id="262"/>
            <p14:sldId id="263"/>
            <p14:sldId id="264"/>
            <p14:sldId id="1068"/>
            <p14:sldId id="645"/>
            <p14:sldId id="632"/>
          </p14:sldIdLst>
        </p14:section>
        <p14:section name="ClearWater Framework &amp; Coupling" id="{9AA3CC39-786F-524F-8A7B-190DA8D5E4D9}">
          <p14:sldIdLst>
            <p14:sldId id="1057"/>
            <p14:sldId id="1050"/>
          </p14:sldIdLst>
        </p14:section>
        <p14:section name="ClearWater Demo" id="{D75A071A-ACEA-C140-B2E7-FFDFBA51005B}">
          <p14:sldIdLst>
            <p14:sldId id="668"/>
            <p14:sldId id="676"/>
            <p14:sldId id="677"/>
            <p14:sldId id="671"/>
            <p14:sldId id="674"/>
            <p14:sldId id="1049"/>
            <p14:sldId id="1051"/>
            <p14:sldId id="1053"/>
            <p14:sldId id="1054"/>
            <p14:sldId id="1061"/>
            <p14:sldId id="1067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7"/>
    <p:restoredTop sz="88367"/>
  </p:normalViewPr>
  <p:slideViewPr>
    <p:cSldViewPr snapToGrid="0">
      <p:cViewPr varScale="1">
        <p:scale>
          <a:sx n="108" d="100"/>
          <a:sy n="108" d="100"/>
        </p:scale>
        <p:origin x="928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D1D786-E6A8-2189-31EF-AAE0CD86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7DFF1693-2E0F-FA88-6DFF-5EC619044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99FFE6C1-5050-728F-883D-5083E183C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Boundary conditions are the same for both the coarse and the fine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Designed to show longitudinal mixing across the river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Exploration of different extremes (cool water from spring-fed tributary versus warm water from powerplant)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98B8EB4-9C1C-178E-CDB0-EF885A0FCE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54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6222CF2B-4A13-32E3-5F95-C8E9A8ED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58F93D5A-B4D0-06E1-6564-A1C4D9321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325F52D-3609-9B7A-E060-682C9AFE0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of boundary conditions (stable, except for powerplant discharge)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Powerplant discharge has two peaks during the day (one in the morning, one in the afternoon)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717F6EB-CC98-114D-B195-1DFACF5D4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22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06EA12C-F83E-8A1C-9116-35102ABF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047EDF-D562-8448-5A86-86DA0C3C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A0C5560-3F15-94E1-6563-2454FCB72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Meteorological timeseries used as inputs to TSM.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Air temperature and solar heat flux both peak during the day and drop at night.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from Arizona (extreme cycles to help capture impact of TSM).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04FB8811-8E23-EF2B-E56E-6FEC93F464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712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EF0A181-4FF5-3283-77A9-43E7357E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FC078423-9747-6EC8-12EF-673A0D5F3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C26DDE5-7660-BDE6-89FE-310C13DEC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Building on the shoulders of giants.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do not build or maintain any of these libraries. 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586050E-A7E1-D153-CF29-81E02B88AF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6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[modern, cloud-native, geospatial Python] stack is designed to scale computations from a single set of values to multi-dimensional arrays, as shown in the icon for the </a:t>
            </a:r>
            <a:r>
              <a:rPr lang="en-US" err="1"/>
              <a:t>xarray</a:t>
            </a:r>
            <a:r>
              <a:rPr lang="en-US"/>
              <a:t> package, and scale from laptop to parallel computing to distributed cloud computing, powered by the </a:t>
            </a:r>
            <a:r>
              <a:rPr lang="en-US" err="1"/>
              <a:t>Dask</a:t>
            </a:r>
            <a:r>
              <a:rPr lang="en-US"/>
              <a:t> library that is built-in under-the-hood for </a:t>
            </a:r>
            <a:r>
              <a:rPr lang="en-US" err="1"/>
              <a:t>xarray</a:t>
            </a:r>
            <a:r>
              <a:rPr lang="en-US"/>
              <a:t>. All these libraries are very well supported by foundations, industry, and federal agencies.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also wanted to follow modern numerical modeling coding patterns in widespread use by the geosciences community, so we we organized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23E6ADD4-D51B-B514-7A88-BA51ACF7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527DF6-EA51-DF65-6BDE-12B46C7ED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F9F4F8A-5589-A0E6-0104-570B619D2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Flow field is from HEC RAS-2D output in this case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Domain: 200 meters by 200 meters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Fictitious</a:t>
            </a: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 Topography/Bathymetry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Bathymetry bottom elevation constant at 20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Floodplain elevation constant at 24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Roadway elevation constant at 26 m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Two Unstructured Meshes Tested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Coarse Mesh: Base Mesh of 10 m by 10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Fine Mesh: Base Mesh of 4 m by 4 m with a 2 m by 2 m refinement within the creek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A84B60-8CCA-E60D-A11E-BA434D71B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43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7875F0B2-6B2E-91C0-D008-72C55422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22460FAA-AC0D-86CA-A071-D84053166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E34456-F556-26A4-6198-287F98AE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HEC-RAS Boundary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Upstream Flow for Sumwere Creek constant at 3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Downstream Stage for Sumwere Creek constant at 20.75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Cold Spring Creek constant at 1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Power Plant Chute constant at 0.5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84BBE33F-06CE-B08B-5A84-AC8F48333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357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BB9E3B2-9AFB-377F-3787-3B1669D0B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968F396-9276-79DC-3F1B-25371D2C0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7DE092BC-2761-1BD6-E960-B116AEE875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Profile of the coarse and fine mesh depth results along the magenta line in the plan view plot.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shows the depth at the upstream boundary at 1.27 m and 1.23 for the coarse and fine mesh, respectively (4 cm difference); these depth difference are due to mesh resolution. This shows approximately 0.5 m of hydraulic head is required to overcome the bed friction for this flow rate. A uniform Manning’s roughness coefficient of 0.06 was used in both meshes.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F6BAAE49-137E-D9EE-0541-52141F97D3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84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216" y="67093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Title here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90" y="2991170"/>
            <a:ext cx="8005787" cy="3091961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  <a:lvl2pPr marL="6858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800"/>
            </a:lvl2pPr>
            <a:lvl3pPr marL="11430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200"/>
            </a:lvl3pPr>
            <a:lvl4pPr marL="16002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4pPr>
            <a:lvl5pPr marL="20574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200540" y="1889113"/>
            <a:ext cx="3376350" cy="0"/>
            <a:chOff x="-5374" y="1452565"/>
            <a:chExt cx="236830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5374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7199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01939" y="616421"/>
            <a:ext cx="0" cy="567125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61313" y="0"/>
            <a:ext cx="8229600" cy="2743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10752" y="2069799"/>
            <a:ext cx="3008434" cy="60108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1177" y="63949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542124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CB2-8C34-D7AF-03D4-DDC04B2D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9A3-6E72-74DF-EBDB-7BE69C73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C048A-10B5-A3A3-15AF-48C1F4DD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3A20-1526-4D13-AC8B-4CA7B7D6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A634-3787-6684-9237-753FEB7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3151-CBA7-758A-DBD2-E40FE04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8" r:id="rId5"/>
    <p:sldLayoutId id="214748366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bmi.readthedocs.io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46.png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gif"/><Relationship Id="rId5" Type="http://schemas.openxmlformats.org/officeDocument/2006/relationships/image" Target="../media/image51.gif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gif"/><Relationship Id="rId4" Type="http://schemas.openxmlformats.org/officeDocument/2006/relationships/image" Target="../media/image22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tif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10" Type="http://schemas.openxmlformats.org/officeDocument/2006/relationships/hyperlink" Target="https://numfocus.org/sponsored-projects" TargetMode="External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1058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Corps Library for Environmental Analysis and Restoration of Watersheds (ClearWater): A New Integrated Multi-Dimensional Water Quality Modeling System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352355"/>
            <a:ext cx="6304045" cy="453970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Kelsey Walak (USACE-SPK)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Anthony Aufdenkampe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Sarah Jordan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Jason Rutyna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Xavier Nogueira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Billy Johnson (LimnoTech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63937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2634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RD24</a:t>
            </a:r>
          </a:p>
          <a:p>
            <a:r>
              <a:rPr lang="en-US" sz="2000">
                <a:ea typeface="+mj-ea"/>
                <a:cs typeface="+mj-cs"/>
              </a:rPr>
              <a:t>April</a:t>
            </a:r>
            <a:r>
              <a:rPr lang="de-DE" sz="2000">
                <a:ea typeface="+mj-ea"/>
                <a:cs typeface="+mj-cs"/>
              </a:rPr>
              <a:t> </a:t>
            </a:r>
            <a:r>
              <a:rPr lang="de-DE" sz="2000" dirty="0">
                <a:ea typeface="+mj-ea"/>
                <a:cs typeface="+mj-cs"/>
              </a:rPr>
              <a:t>16, 2024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C79-A468-8D18-8AC5-7F713D9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628C-9495-F199-AE80-706271409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Basic Model Interface (BMI)</a:t>
            </a:r>
          </a:p>
          <a:p>
            <a:pPr lvl="1"/>
            <a:r>
              <a:rPr lang="en-US" b="0"/>
              <a:t>Provides a common set of functions</a:t>
            </a:r>
          </a:p>
          <a:p>
            <a:pPr lvl="2"/>
            <a:r>
              <a:rPr lang="en-US" b="0"/>
              <a:t>To run models and exchange information and data on grids, variables, timesteps, etc.</a:t>
            </a:r>
          </a:p>
          <a:p>
            <a:pPr lvl="1"/>
            <a:r>
              <a:rPr lang="en-US" b="0"/>
              <a:t>Shares data among models using a zero-copy approach </a:t>
            </a:r>
          </a:p>
          <a:p>
            <a:pPr lvl="2"/>
            <a:r>
              <a:rPr lang="en-US" b="0"/>
              <a:t>Each model reads and writes to the same in-memory object using pointers</a:t>
            </a:r>
          </a:p>
          <a:p>
            <a:pPr lvl="1"/>
            <a:r>
              <a:rPr lang="en-US" b="0"/>
              <a:t>Supports models written in C, C++, Fortran, Java, Python, </a:t>
            </a:r>
            <a:r>
              <a:rPr lang="en-US" b="0" err="1"/>
              <a:t>Javascript</a:t>
            </a:r>
            <a:r>
              <a:rPr lang="en-US" b="0"/>
              <a:t>, Julia</a:t>
            </a:r>
          </a:p>
          <a:p>
            <a:pPr lvl="2"/>
            <a:r>
              <a:rPr lang="en-US" b="0"/>
              <a:t>NOTE: BMI must be implemented in the source code of a model before it can be used to couple that model to other BMI-compliant models</a:t>
            </a:r>
          </a:p>
          <a:p>
            <a:pPr lvl="1"/>
            <a:endParaRPr lang="en-US" b="0"/>
          </a:p>
          <a:p>
            <a:pPr lvl="1"/>
            <a:r>
              <a:rPr lang="en-US" b="0"/>
              <a:t>Learn more: </a:t>
            </a:r>
            <a:r>
              <a:rPr lang="en-US" b="0">
                <a:hlinkClick r:id="rId2"/>
              </a:rPr>
              <a:t>https://bmi.readthedocs.io</a:t>
            </a:r>
            <a:endParaRPr lang="en-US" b="0"/>
          </a:p>
          <a:p>
            <a:pPr lvl="1"/>
            <a:endParaRPr lang="en-US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52713-368C-0985-9480-CB00CFC7A3A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Modeling community moving toward systems of coupled models from modular model components.</a:t>
            </a:r>
          </a:p>
          <a:p>
            <a:endParaRPr lang="en-US"/>
          </a:p>
          <a:p>
            <a:r>
              <a:rPr lang="en-US"/>
              <a:t>BMI 2.0 has become the standard for model coupling</a:t>
            </a:r>
          </a:p>
        </p:txBody>
      </p:sp>
      <p:pic>
        <p:nvPicPr>
          <p:cNvPr id="3074" name="Picture 2" descr="Basic Model Interface (BMI)">
            <a:extLst>
              <a:ext uri="{FF2B5EF4-FFF2-40B4-BE49-F238E27FC236}">
                <a16:creationId xmlns:a16="http://schemas.microsoft.com/office/drawing/2014/main" id="{2501D5AB-422D-C29F-E329-5025A655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4" y="685734"/>
            <a:ext cx="2921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">
            <a:extLst>
              <a:ext uri="{FF2B5EF4-FFF2-40B4-BE49-F238E27FC236}">
                <a16:creationId xmlns:a16="http://schemas.microsoft.com/office/drawing/2014/main" id="{86DE67A7-D63E-B372-E2D4-6C3856C8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25" y="927269"/>
            <a:ext cx="3927668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87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081A2182-3D65-0F84-2B66-847CB996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D7A9D0-A081-D0ED-D4A4-764264AE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1663C-084A-5FDC-F68E-771D54A4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C329874-C8EB-38F3-BE0B-C9AD99292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BC3103F-AC72-98DD-7D57-4CCAC9A8A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 &amp; Mesh</a:t>
            </a:r>
          </a:p>
        </p:txBody>
      </p:sp>
    </p:spTree>
    <p:extLst>
      <p:ext uri="{BB962C8B-B14F-4D97-AF65-F5344CB8AC3E}">
        <p14:creationId xmlns:p14="http://schemas.microsoft.com/office/powerpoint/2010/main" val="231768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56F5F32-7D0B-9492-3510-16301146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F32A09-7546-DBB6-87F4-0931B54F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4F577-4BD3-E6D2-C077-D1BAA912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A6A5CE29-BE34-08D7-02D7-10B2CF951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F43BFAC-FF73-4071-5750-1BA459A6C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05" y="246137"/>
            <a:ext cx="11791788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Domain, Mesh, and Hydrodynamic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894DA-F45F-CC6B-B703-5F9FCAC16715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Upstream: 3 cms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D3738-CD8F-B2D7-C11E-917486A18BBE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1 cms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6E4EE-6F7D-4B90-A4E1-F814D8C4AE80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0.5 cms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B574AE-170D-A709-4493-BA4D53D5AE5B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C9219-96D4-57D5-E1BC-4F54ED4A26BA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98285-B032-8CC1-8B11-E1A8AE1104AE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08CFF-BB09-51BB-2A2E-692DD4DBE301}"/>
              </a:ext>
            </a:extLst>
          </p:cNvPr>
          <p:cNvSpPr txBox="1"/>
          <p:nvPr/>
        </p:nvSpPr>
        <p:spPr>
          <a:xfrm>
            <a:off x="5469176" y="4457615"/>
            <a:ext cx="115490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Downstream:</a:t>
            </a:r>
          </a:p>
          <a:p>
            <a:r>
              <a:rPr lang="en-US" sz="1200" b="1">
                <a:solidFill>
                  <a:srgbClr val="FF0000"/>
                </a:solidFill>
              </a:rPr>
              <a:t>20.75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B9B7B0-54C2-EE44-655C-198AFAA5E5BD}"/>
              </a:ext>
            </a:extLst>
          </p:cNvPr>
          <p:cNvCxnSpPr>
            <a:cxnSpLocks/>
          </p:cNvCxnSpPr>
          <p:nvPr/>
        </p:nvCxnSpPr>
        <p:spPr>
          <a:xfrm flipH="1">
            <a:off x="5566439" y="5016300"/>
            <a:ext cx="174416" cy="47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1458AE54-B012-B316-5836-524D4942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8C3A7-0CD1-BF4D-57F2-E9C65CF9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89" y="1385742"/>
            <a:ext cx="6382807" cy="4516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79985B-6F21-7484-3150-1481A548A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90" y="1219487"/>
            <a:ext cx="4538775" cy="4639519"/>
          </a:xfrm>
          <a:prstGeom prst="rect">
            <a:avLst/>
          </a:prstGeom>
        </p:spPr>
      </p:pic>
      <p:sp>
        <p:nvSpPr>
          <p:cNvPr id="8" name="Google Shape;564;p26">
            <a:extLst>
              <a:ext uri="{FF2B5EF4-FFF2-40B4-BE49-F238E27FC236}">
                <a16:creationId xmlns:a16="http://schemas.microsoft.com/office/drawing/2014/main" id="{C81636B7-49E9-36B0-B38E-0DE118736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Depth at End of Simulation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86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09177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D2747F4-7153-EF0A-2D24-9DDFBCE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F76019-C903-CB96-AC48-CEB35126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A172-8930-BAD5-0407-7768F924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78F57C35-1917-7F56-1732-83D0D6B8C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EE99ED77-83FE-756E-45A1-54C6D0AA0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EA31-DE4C-8EBD-3CDE-B7FE312AB09F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Upstream: 15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6AFD-D3D0-77F8-9E8E-BB2C30D557CA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>
                <a:solidFill>
                  <a:srgbClr val="FF0000"/>
                </a:solidFill>
              </a:rPr>
              <a:t>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87A03-C4AE-69C9-145B-A9762A32BD89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F0000"/>
                </a:solidFill>
              </a:rPr>
              <a:t>20-25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DC35A-7B33-017A-C1CD-4731445A448F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A0AD3-0AC1-DFC6-B299-3F0FEACC000D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4825A-73E5-083F-0E31-A78EA20FD524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7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684B79C-DAD8-11F4-D362-72AE72128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45E89E-BE1B-818F-924D-85CF469D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A10F9B3-A708-BD52-B4F9-94D2941C2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7072AFB-20C4-BED4-B143-7227C64B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Timeseries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7B379-3E88-06DB-D810-B5B61AC393C2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E663"/>
                </a:solidFill>
              </a:rPr>
              <a:t>Upstream: 15</a:t>
            </a:r>
            <a:r>
              <a:rPr lang="en-US" sz="1200" b="1">
                <a:solidFill>
                  <a:srgbClr val="FFE66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E663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4F591-D067-8410-D440-477E890EF927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88C7E5"/>
                </a:solidFill>
              </a:rPr>
              <a:t>Spring:</a:t>
            </a:r>
          </a:p>
          <a:p>
            <a:r>
              <a:rPr lang="en-US" sz="1200" b="1">
                <a:solidFill>
                  <a:srgbClr val="88C7E5"/>
                </a:solidFill>
              </a:rPr>
              <a:t>5</a:t>
            </a:r>
            <a:r>
              <a:rPr lang="en-US" sz="1200" b="1">
                <a:solidFill>
                  <a:srgbClr val="88C7E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88C7E5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FEDC3-0DA6-9883-AEB7-C53D2A91A47C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B85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B8500"/>
                </a:solidFill>
              </a:rPr>
              <a:t>20-25</a:t>
            </a:r>
            <a:r>
              <a:rPr lang="en-US" sz="1200" b="1">
                <a:solidFill>
                  <a:srgbClr val="FB8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B85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12280-83C5-C29D-BE4E-3D1B2F6D676D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FE5121-3C6C-8F82-ACA0-A432C903E329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389C3-A067-A5C4-BF6A-99A0E4BBA3D1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3AAFC8B-932E-4026-C7F1-532E06A57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6375034" y="1397801"/>
            <a:ext cx="560676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01241FE-6FBE-DA45-4449-BA03285C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1676A4D-FB44-0174-DD07-8441112BA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Meteorological Timeseries</a:t>
            </a:r>
          </a:p>
        </p:txBody>
      </p:sp>
      <p:pic>
        <p:nvPicPr>
          <p:cNvPr id="14" name="Picture 13" descr="A graph of a solar heat flux and a solar heat flux&#10;&#10;Description automatically generated">
            <a:extLst>
              <a:ext uri="{FF2B5EF4-FFF2-40B4-BE49-F238E27FC236}">
                <a16:creationId xmlns:a16="http://schemas.microsoft.com/office/drawing/2014/main" id="{561E0E7B-3223-5DCE-3A43-32E0A83E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4" y="1059475"/>
            <a:ext cx="10277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3" y="248476"/>
            <a:ext cx="11897774" cy="51550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Introduction: Objective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Quality Models</a:t>
            </a:r>
            <a:br>
              <a:rPr lang="en-US"/>
            </a:br>
            <a:r>
              <a:rPr lang="en-US"/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left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Develop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5D659E3-8A71-AC74-BC3A-D80F7244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BEE0D6C9-308A-777B-663D-369BC11D4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 Framework Summary</a:t>
            </a:r>
          </a:p>
        </p:txBody>
      </p:sp>
      <p:sp>
        <p:nvSpPr>
          <p:cNvPr id="8" name="Google Shape;565;p26">
            <a:extLst>
              <a:ext uri="{FF2B5EF4-FFF2-40B4-BE49-F238E27FC236}">
                <a16:creationId xmlns:a16="http://schemas.microsoft.com/office/drawing/2014/main" id="{E1507AF6-EB26-908A-A546-782925302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290" y="1291635"/>
            <a:ext cx="5623507" cy="355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ClearWater’s Python-based framework allows easy integration with powerful interactive visualization packages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Enhanced understanding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complex environmental/ecological outcomes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Iterative analysis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and scenario discovery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Multidimensional exploration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across time and space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Effective communication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results across teams and stakeholders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4E8F7-EE43-FC38-6260-42EB0B17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/>
          <a:stretch/>
        </p:blipFill>
        <p:spPr>
          <a:xfrm>
            <a:off x="5960995" y="1300902"/>
            <a:ext cx="5848925" cy="2226702"/>
          </a:xfrm>
          <a:prstGeom prst="rect">
            <a:avLst/>
          </a:prstGeom>
        </p:spPr>
      </p:pic>
      <p:pic>
        <p:nvPicPr>
          <p:cNvPr id="1034" name="Picture 10" descr="Installation — GeoViews v1.11.0">
            <a:extLst>
              <a:ext uri="{FF2B5EF4-FFF2-40B4-BE49-F238E27FC236}">
                <a16:creationId xmlns:a16="http://schemas.microsoft.com/office/drawing/2014/main" id="{10A20CD6-2613-A1BD-348B-572B88CD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06" y="3605649"/>
            <a:ext cx="1830705" cy="4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646191-30D7-A6A5-AB1C-07F4316C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13" y="3634604"/>
            <a:ext cx="1973961" cy="4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756B4B-E012-087F-59E0-B63CAE69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58" y="4201628"/>
            <a:ext cx="2645410" cy="8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Model linking using BMI enables a seamless exchange of data and information between different components of the integrated modeling system.</a:t>
            </a:r>
          </a:p>
          <a:p>
            <a:r>
              <a:rPr lang="en-US" sz="1800" dirty="0"/>
              <a:t>Facilitates data-driven decision-making</a:t>
            </a:r>
          </a:p>
          <a:p>
            <a:r>
              <a:rPr lang="en-US" sz="1800" dirty="0"/>
              <a:t>Enhances collaboration between scientific disciplines</a:t>
            </a:r>
          </a:p>
          <a:p>
            <a:r>
              <a:rPr lang="en-US" sz="1800" dirty="0"/>
              <a:t>Integrated models that simulate the interactions between heat, nutrients, water flow, and vegetation enable a comprehensive representation of ecosystem dynamics.</a:t>
            </a:r>
          </a:p>
          <a:p>
            <a:pPr lvl="1"/>
            <a:r>
              <a:rPr lang="en-US" sz="1800" dirty="0"/>
              <a:t>Accurate representation of real-world processes</a:t>
            </a:r>
          </a:p>
          <a:p>
            <a:r>
              <a:rPr lang="en-US" sz="1800" dirty="0"/>
              <a:t>Enables assessment of  the ecological responses to various environmental changes, such as land use modifications, climate change, or nature-based feature design and Best Management Practices (BMPs)</a:t>
            </a:r>
          </a:p>
          <a:p>
            <a:r>
              <a:rPr lang="en-US" sz="1800" dirty="0"/>
              <a:t>Example applications:</a:t>
            </a:r>
          </a:p>
          <a:p>
            <a:pPr lvl="1"/>
            <a:r>
              <a:rPr lang="en-US" sz="1800" dirty="0"/>
              <a:t>Setting nutrient loading limits</a:t>
            </a:r>
          </a:p>
          <a:p>
            <a:pPr lvl="1"/>
            <a:r>
              <a:rPr lang="en-US" sz="1800" dirty="0"/>
              <a:t>Designing buffer zones</a:t>
            </a:r>
          </a:p>
          <a:p>
            <a:pPr lvl="1"/>
            <a:r>
              <a:rPr lang="en-US" sz="1800" dirty="0"/>
              <a:t>Implementing BMPs to restore aquatic ecosystems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22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328" y="304263"/>
            <a:ext cx="1168603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of an Eco-Hydrology Design Tool (GSSHA and ClearWater) </a:t>
            </a:r>
          </a:p>
          <a:p>
            <a:pPr algn="ctr"/>
            <a:endParaRPr lang="en-US" sz="1100" dirty="0"/>
          </a:p>
          <a:p>
            <a:pPr algn="ctr"/>
            <a:r>
              <a:rPr lang="en-US" sz="1600" i="1" dirty="0"/>
              <a:t>Todd Steissberg, Aaron Byrd, Chuck Downer (EL and CHL)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7" y="5398790"/>
            <a:ext cx="956899" cy="900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24" y="5848716"/>
            <a:ext cx="2479897" cy="447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40" y="1377377"/>
            <a:ext cx="10309462" cy="49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8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328" y="304263"/>
            <a:ext cx="1168603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of a Two-Dimensional Riverine Water Quality Modeling System 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(HEC-RAS-2D and ClearWater-Riverine) </a:t>
            </a:r>
          </a:p>
          <a:p>
            <a:pPr algn="ctr"/>
            <a:endParaRPr lang="en-US" sz="1100" dirty="0"/>
          </a:p>
          <a:p>
            <a:pPr algn="ctr"/>
            <a:r>
              <a:rPr lang="en-US" sz="1600" i="1" dirty="0"/>
              <a:t>Todd Steissberg and Anthony Aufdenkampe (EL and LimnoTech)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8" y="5406586"/>
            <a:ext cx="920323" cy="865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29" y="5579434"/>
            <a:ext cx="2103302" cy="707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71" y="1650215"/>
            <a:ext cx="4853350" cy="4406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" y="1661715"/>
            <a:ext cx="3535232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1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328" y="292388"/>
            <a:ext cx="116860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of a Physically Based Watershed Radioactive Fate and Transport Modeling System – GSSHA and PHREEQC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i="1" dirty="0"/>
              <a:t>Anthony Aufdenkampe, Chuck Downer, and Billy Johnson (LimnoTech and CHL)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052" y="5567559"/>
            <a:ext cx="2103302" cy="707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7" y="5876318"/>
            <a:ext cx="2366419" cy="423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2" y="1931289"/>
            <a:ext cx="6233209" cy="3497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45" y="1848164"/>
            <a:ext cx="2876169" cy="37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2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46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79034"/>
            <a:ext cx="11734799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B3D4E-818A-1D82-5F5C-03C0CF8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AAA-0148-9620-A5CD-1F6EBEB4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Scientific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93DFC-9732-2BD3-94E7-77188FB45B1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Built using the cloud-native geospatial Python stack being widely adopted by NOAA, USGS, NASA, etc.</a:t>
            </a:r>
          </a:p>
          <a:p>
            <a:endParaRPr lang="en-US"/>
          </a:p>
          <a:p>
            <a:r>
              <a:rPr lang="en-US"/>
              <a:t>An object-oriented architecture inspired by </a:t>
            </a:r>
            <a:r>
              <a:rPr lang="en-US" err="1"/>
              <a:t>xarray-simlab</a:t>
            </a:r>
            <a:r>
              <a:rPr lang="en-US"/>
              <a:t> / </a:t>
            </a:r>
            <a:r>
              <a:rPr lang="en-US" err="1"/>
              <a:t>fastscape</a:t>
            </a:r>
            <a:r>
              <a:rPr lang="en-US"/>
              <a:t> and CSDMS </a:t>
            </a:r>
            <a:r>
              <a:rPr lang="en-US" err="1"/>
              <a:t>LandLab</a:t>
            </a:r>
            <a:endParaRPr lang="en-US"/>
          </a:p>
          <a:p>
            <a:endParaRPr lang="en-US"/>
          </a:p>
          <a:p>
            <a:r>
              <a:rPr lang="en-US"/>
              <a:t>Automated unit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1F156-C2BB-C1BF-2C7F-447A5F59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0413" y="485339"/>
            <a:ext cx="3242900" cy="109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DD2D5-C1D1-7769-6466-6F1C9FF8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10" y="3224997"/>
            <a:ext cx="2395573" cy="96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6C09A-8DDA-0FC4-A1A3-A5AC984F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43" y="4938640"/>
            <a:ext cx="2645410" cy="8828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45C3FA-D576-CCD3-32F3-A722B93A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10" y="485339"/>
            <a:ext cx="2375256" cy="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101D8CD-2359-2E23-646F-38C3D1E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09" y="3110124"/>
            <a:ext cx="2725664" cy="12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90E734-E91C-38AC-DE0C-2D3E8239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28126" r="-2260" b="28147"/>
          <a:stretch/>
        </p:blipFill>
        <p:spPr bwMode="auto">
          <a:xfrm>
            <a:off x="8557525" y="1944579"/>
            <a:ext cx="2291958" cy="9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0A52F9-4E1C-521B-D786-E7F99E04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256"/>
          <a:stretch/>
        </p:blipFill>
        <p:spPr bwMode="auto">
          <a:xfrm>
            <a:off x="4569648" y="1636112"/>
            <a:ext cx="3457459" cy="12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74466-5C65-17FC-79A8-664D86872B4E}"/>
              </a:ext>
            </a:extLst>
          </p:cNvPr>
          <p:cNvSpPr txBox="1"/>
          <p:nvPr/>
        </p:nvSpPr>
        <p:spPr>
          <a:xfrm>
            <a:off x="5442993" y="5745187"/>
            <a:ext cx="452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0"/>
              </a:rPr>
              <a:t>https://numfocus.org/sponsored-projects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03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1578</Words>
  <Application>Microsoft Macintosh PowerPoint</Application>
  <PresentationFormat>Widescreen</PresentationFormat>
  <Paragraphs>186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-apple-system</vt:lpstr>
      <vt:lpstr>Aptos</vt:lpstr>
      <vt:lpstr>Arial</vt:lpstr>
      <vt:lpstr>Calibri</vt:lpstr>
      <vt:lpstr>Calibri Light</vt:lpstr>
      <vt:lpstr>Courier New</vt:lpstr>
      <vt:lpstr>Noto Sans Symbols</vt:lpstr>
      <vt:lpstr>Symbol</vt:lpstr>
      <vt:lpstr>Office Theme</vt:lpstr>
      <vt:lpstr>UNCLASSIFIED Content</vt:lpstr>
      <vt:lpstr>PowerPoint Presentation</vt:lpstr>
      <vt:lpstr>Introduction: Objective</vt:lpstr>
      <vt:lpstr>PowerPoint Presentation</vt:lpstr>
      <vt:lpstr>PowerPoint Presentation</vt:lpstr>
      <vt:lpstr>PowerPoint Presentation</vt:lpstr>
      <vt:lpstr>ClearWater: Next Generation Integrated Water Quality Modeling</vt:lpstr>
      <vt:lpstr>ClearWater-Riverine</vt:lpstr>
      <vt:lpstr>ClearWater-Riverine Example: E. Coli Transport in the Ohio River</vt:lpstr>
      <vt:lpstr>Modern Scientific Python</vt:lpstr>
      <vt:lpstr>Model Coupling</vt:lpstr>
      <vt:lpstr>Demo Case Study: Sumwere Creek — Domain &amp; Mesh</vt:lpstr>
      <vt:lpstr>Demo Case Study: Sumwere Creek — Domain, Mesh, and Hydrodynamic Boundary Conditions</vt:lpstr>
      <vt:lpstr>Demo Case Study: Sumwere Creek — Depth at End of Simulation</vt:lpstr>
      <vt:lpstr>Demo Case Study: Sumwere Creek — Velocity at End of Simulation</vt:lpstr>
      <vt:lpstr>Demo Case Study: Sumwere Creek — Temperature Boundary Conditions</vt:lpstr>
      <vt:lpstr>Demo Case Study: Sumwere Creek — Temperature Boundary Timeseries</vt:lpstr>
      <vt:lpstr>Demo Case Study: Sumwere Creek — Meteorological Timeseries</vt:lpstr>
      <vt:lpstr>Results – Animation</vt:lpstr>
      <vt:lpstr>Results – Warm Powerplant Inflows</vt:lpstr>
      <vt:lpstr>ClearWater Framework Summary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92</cp:revision>
  <dcterms:created xsi:type="dcterms:W3CDTF">2021-12-08T05:01:06Z</dcterms:created>
  <dcterms:modified xsi:type="dcterms:W3CDTF">2024-06-14T15:52:46Z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